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jpeg"/>
  <Override PartName="/ppt/media/image7.jpg" ContentType="image/jpeg"/>
  <Override PartName="/ppt/media/image8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5.jpg" ContentType="image/jpeg"/>
  <Override PartName="/ppt/media/image1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399" r:id="rId2"/>
    <p:sldId id="265" r:id="rId3"/>
    <p:sldId id="266" r:id="rId4"/>
    <p:sldId id="274" r:id="rId5"/>
    <p:sldId id="400" r:id="rId6"/>
    <p:sldId id="401" r:id="rId7"/>
    <p:sldId id="267" r:id="rId8"/>
    <p:sldId id="402" r:id="rId9"/>
    <p:sldId id="403" r:id="rId10"/>
    <p:sldId id="404" r:id="rId11"/>
    <p:sldId id="268" r:id="rId12"/>
    <p:sldId id="408" r:id="rId13"/>
    <p:sldId id="410" r:id="rId14"/>
    <p:sldId id="409" r:id="rId15"/>
    <p:sldId id="407" r:id="rId16"/>
    <p:sldId id="280" r:id="rId17"/>
    <p:sldId id="281" r:id="rId18"/>
    <p:sldId id="269" r:id="rId19"/>
    <p:sldId id="283" r:id="rId20"/>
    <p:sldId id="282" r:id="rId21"/>
    <p:sldId id="270" r:id="rId22"/>
    <p:sldId id="285" r:id="rId23"/>
    <p:sldId id="287" r:id="rId24"/>
    <p:sldId id="271" r:id="rId25"/>
    <p:sldId id="288" r:id="rId26"/>
    <p:sldId id="272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orient="horz" pos="4112">
          <p15:clr>
            <a:srgbClr val="A4A3A4"/>
          </p15:clr>
        </p15:guide>
        <p15:guide id="5" pos="5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592" y="52"/>
      </p:cViewPr>
      <p:guideLst>
        <p:guide pos="3840"/>
        <p:guide orient="horz" pos="2160"/>
        <p:guide orient="horz" pos="232"/>
        <p:guide orient="horz" pos="4112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446980935233301E-2"/>
          <c:y val="4.8165805071960097E-2"/>
          <c:w val="0.96517884972804202"/>
          <c:h val="0.94830986772765302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BD-49E0-84A4-B03A19C9F9E6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BD-49E0-84A4-B03A19C9F9E6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5BD-49E0-84A4-B03A19C9F9E6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5BD-49E0-84A4-B03A19C9F9E6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5BD-49E0-84A4-B03A19C9F9E6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5BD-49E0-84A4-B03A19C9F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41-4009-8616-362B929142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41-4009-8616-362B929142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41-4009-8616-362B92914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108416"/>
        <c:axId val="130114304"/>
      </c:barChart>
      <c:catAx>
        <c:axId val="13010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0114304"/>
        <c:crosses val="autoZero"/>
        <c:auto val="1"/>
        <c:lblAlgn val="ctr"/>
        <c:lblOffset val="100"/>
        <c:noMultiLvlLbl val="0"/>
      </c:catAx>
      <c:valAx>
        <c:axId val="130114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0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27298-6CB9-4ACB-BB12-7F75F06D4BB4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869FB-3FC2-4617-8655-B1CA3DFD2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2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2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35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47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623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12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851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2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59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9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63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98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47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43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2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692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2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16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5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6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89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66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71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1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015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endParaRPr lang="zh-CN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914377">
              <a:defRPr/>
            </a:pPr>
            <a:endParaRPr lang="zh-CN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914377">
              <a:defRPr/>
            </a:pPr>
            <a:fld id="{0F0C7B39-4D7E-4E2C-B3E5-BF16B572E60E}" type="slidenum">
              <a:rPr lang="zh-CN" altLang="en-US" sz="1200" smtClean="0">
                <a:solidFill>
                  <a:schemeClr val="tx1">
                    <a:tint val="75000"/>
                  </a:schemeClr>
                </a:solidFill>
              </a:rPr>
              <a:pPr algn="r" defTabSz="914377">
                <a:defRPr/>
              </a:pPr>
              <a:t>‹#›</a:t>
            </a:fld>
            <a:endParaRPr lang="zh-CN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97896"/>
      </p:ext>
    </p:extLst>
  </p:cSld>
  <p:clrMapOvr>
    <a:masterClrMapping/>
  </p:clrMapOvr>
  <p:transition spd="slow" advClick="0" advTm="300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77851" y="1826684"/>
            <a:ext cx="7372351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377">
              <a:defRPr/>
            </a:pP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毕业设计答辩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1133" y="2688167"/>
            <a:ext cx="7076016" cy="4821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5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基于生成对抗网络的闪存仿真器设计与实现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94580" y="4132834"/>
            <a:ext cx="3160184" cy="4205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80990" indent="-380990">
              <a:buFont typeface="Wingdings" panose="05000000000000000000" pitchFamily="2" charset="2"/>
              <a:buChar char="n"/>
            </a:pPr>
            <a:r>
              <a:rPr lang="zh-CN" altLang="en-US" sz="21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答辩学生：孟嵩淼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3893" y="4678773"/>
            <a:ext cx="3162300" cy="4205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80990" indent="-380990">
              <a:buFont typeface="Wingdings" panose="05000000000000000000" pitchFamily="2" charset="2"/>
              <a:buChar char="n"/>
            </a:pPr>
            <a:r>
              <a:rPr lang="zh-CN" altLang="en-US" sz="21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指导老师：胡迪青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1134" y="5269487"/>
            <a:ext cx="4093633" cy="4205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80990" indent="-380990">
              <a:buFont typeface="Wingdings" panose="05000000000000000000" pitchFamily="2" charset="2"/>
              <a:buChar char="n"/>
            </a:pPr>
            <a:r>
              <a:rPr lang="zh-CN" altLang="en-US" sz="21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答辩时间：</a:t>
            </a:r>
            <a:r>
              <a:rPr lang="en-US" altLang="zh-CN" sz="21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2020</a:t>
            </a:r>
            <a:r>
              <a:rPr lang="zh-CN" altLang="en-US" sz="2133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年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171766E-1A13-4032-9DBD-46C6093924D7}"/>
              </a:ext>
            </a:extLst>
          </p:cNvPr>
          <p:cNvCxnSpPr/>
          <p:nvPr/>
        </p:nvCxnSpPr>
        <p:spPr>
          <a:xfrm>
            <a:off x="703385" y="3382108"/>
            <a:ext cx="25321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F44A867-1BB5-4676-A26F-255B212F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2" y="351531"/>
            <a:ext cx="3543300" cy="1051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600864" y="9661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生成数据形式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DDC1E1-BA20-42B1-9A28-BB44F2DD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8" y="3041254"/>
            <a:ext cx="5058523" cy="37562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0C0105-35B8-4292-A820-A2AACC858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0633"/>
            <a:ext cx="4419097" cy="5457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E734C7-A068-4396-BFA5-F8E3519C4A1E}"/>
              </a:ext>
            </a:extLst>
          </p:cNvPr>
          <p:cNvSpPr/>
          <p:nvPr/>
        </p:nvSpPr>
        <p:spPr>
          <a:xfrm>
            <a:off x="600864" y="1736866"/>
            <a:ext cx="3723486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以闪存块为单位组织真实数据集；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最终生成数据同为闪存块数据；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2304×16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的块比特错误矩阵；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B80EB2-48CC-4FFA-BF58-B7E66B43B494}"/>
              </a:ext>
            </a:extLst>
          </p:cNvPr>
          <p:cNvSpPr/>
          <p:nvPr/>
        </p:nvSpPr>
        <p:spPr>
          <a:xfrm>
            <a:off x="7289885" y="591022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闪存内部组织架构</a:t>
            </a:r>
          </a:p>
        </p:txBody>
      </p:sp>
    </p:spTree>
    <p:extLst>
      <p:ext uri="{BB962C8B-B14F-4D97-AF65-F5344CB8AC3E}">
        <p14:creationId xmlns:p14="http://schemas.microsoft.com/office/powerpoint/2010/main" val="306646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方案设计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95007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生成对抗网络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910632" y="1593587"/>
            <a:ext cx="10481268" cy="2232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生成对抗网络（英语：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Generative Adversarial Network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，简称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）是非监督式学习的一种方法，通过让两个神经网络相互博弈的方式进行学习。生成对抗网络由一个生成网络与一个判别网络组成。生成网络从潜在空间（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latent space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中随机取样作为输入，其输出结果需要尽量模仿训练集中的真实样本。判别网络的输入则为真实样本或生成网络的输出，其目的是将生成网络的输出从真实样本中尽可能分辨出来。而生成网络则要尽可能地欺骗判别网络。两个网络相互对抗、不断调整参数，最终目的是使判别网络无法判断生成网络的输出结果是否真实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C9F697E-E6B2-4EC9-8683-82D88B44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66" y="3946764"/>
            <a:ext cx="6096000" cy="22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950078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生成对抗网络应用及变种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E1C48-1B34-49D1-AA71-A5A0BD17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26" y="3429000"/>
            <a:ext cx="3052763" cy="3021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BDB9B1-2A5F-4D65-942E-78B75DD26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289" y="3429000"/>
            <a:ext cx="2466974" cy="704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F25218-911B-4BF0-AF8F-36E2357A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89" y="4301533"/>
            <a:ext cx="2466974" cy="11935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C5BEFA-D9C5-404F-A721-B056BA29D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526" y="188020"/>
            <a:ext cx="5061424" cy="29970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BCDC90C-5543-4705-85D8-6925FF782481}"/>
              </a:ext>
            </a:extLst>
          </p:cNvPr>
          <p:cNvSpPr/>
          <p:nvPr/>
        </p:nvSpPr>
        <p:spPr>
          <a:xfrm>
            <a:off x="910632" y="1577447"/>
            <a:ext cx="4747218" cy="485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Auxiliary Classifier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Bidirectional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Boundary-Seeking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Conditional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Context-Conditional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Coupled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Cycle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Deep Convolutional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Dual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Info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LS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Semi-Supervised GAN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Wasserstein GAN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E26A6A-4682-4268-BC15-DA891E07C94D}"/>
              </a:ext>
            </a:extLst>
          </p:cNvPr>
          <p:cNvSpPr/>
          <p:nvPr/>
        </p:nvSpPr>
        <p:spPr>
          <a:xfrm>
            <a:off x="4814794" y="1539940"/>
            <a:ext cx="1686112" cy="42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图像风格迁移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D77E46-4509-4E50-A29D-317768A07CCD}"/>
              </a:ext>
            </a:extLst>
          </p:cNvPr>
          <p:cNvSpPr/>
          <p:nvPr/>
        </p:nvSpPr>
        <p:spPr>
          <a:xfrm>
            <a:off x="5106164" y="4683856"/>
            <a:ext cx="1103371" cy="42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人脸生成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A9107F-0C67-4BAC-94BE-8E52EA64C44A}"/>
              </a:ext>
            </a:extLst>
          </p:cNvPr>
          <p:cNvSpPr/>
          <p:nvPr/>
        </p:nvSpPr>
        <p:spPr>
          <a:xfrm>
            <a:off x="10093965" y="5550068"/>
            <a:ext cx="1132455" cy="42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图像翻译</a:t>
            </a:r>
          </a:p>
        </p:txBody>
      </p:sp>
    </p:spTree>
    <p:extLst>
      <p:ext uri="{BB962C8B-B14F-4D97-AF65-F5344CB8AC3E}">
        <p14:creationId xmlns:p14="http://schemas.microsoft.com/office/powerpoint/2010/main" val="392812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3180713"/>
            <a:ext cx="3155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条件生成对抗网络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3865615"/>
            <a:ext cx="5909268" cy="22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Mehdi Mirza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等人提出了条件生成对抗网络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(Conditional Generative Adversarial Network, CGAN)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网络的一个变种。对于生成器，除了一组随机取样值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外，还需添加一标签值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用于控制生成结果的类型；同样对于判别器除了以待判别数据作为输入外，也需要额外添加指定数据类型的标签值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7F9BA-8EC5-433A-9C23-E7827EBD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3" y="1553824"/>
            <a:ext cx="4349259" cy="45296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65E61D-BA13-43C9-A212-4F32B56BA1BD}"/>
              </a:ext>
            </a:extLst>
          </p:cNvPr>
          <p:cNvSpPr/>
          <p:nvPr/>
        </p:nvSpPr>
        <p:spPr>
          <a:xfrm>
            <a:off x="910633" y="16898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设计需求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B04816-5FBF-44EE-B0D8-7CB95A032D28}"/>
              </a:ext>
            </a:extLst>
          </p:cNvPr>
          <p:cNvSpPr/>
          <p:nvPr/>
        </p:nvSpPr>
        <p:spPr>
          <a:xfrm>
            <a:off x="910633" y="2373100"/>
            <a:ext cx="5994993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要求闪存仿真器在不同的条件组合下产生闪存块错误数据</a:t>
            </a:r>
          </a:p>
        </p:txBody>
      </p:sp>
    </p:spTree>
    <p:extLst>
      <p:ext uri="{BB962C8B-B14F-4D97-AF65-F5344CB8AC3E}">
        <p14:creationId xmlns:p14="http://schemas.microsoft.com/office/powerpoint/2010/main" val="42280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18A8F7-40DA-4FB3-B252-B4C17A4F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086203"/>
            <a:ext cx="8067675" cy="43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654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THREE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研究方法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3211496" y="2114636"/>
          <a:ext cx="8023859" cy="540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矩形 11"/>
          <p:cNvSpPr/>
          <p:nvPr/>
        </p:nvSpPr>
        <p:spPr>
          <a:xfrm>
            <a:off x="3988101" y="98527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3906021" y="1461980"/>
            <a:ext cx="7193779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06021" y="898396"/>
            <a:ext cx="2300757" cy="509896"/>
            <a:chOff x="888096" y="1000203"/>
            <a:chExt cx="4259825" cy="944066"/>
          </a:xfrm>
        </p:grpSpPr>
        <p:sp>
          <p:nvSpPr>
            <p:cNvPr id="15" name="矩形 1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3763" y="3970278"/>
            <a:ext cx="17908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00B050"/>
                </a:solidFill>
              </a:rPr>
              <a:t>26%</a:t>
            </a:r>
          </a:p>
        </p:txBody>
      </p:sp>
      <p:sp>
        <p:nvSpPr>
          <p:cNvPr id="21" name="矩形 20"/>
          <p:cNvSpPr/>
          <p:nvPr/>
        </p:nvSpPr>
        <p:spPr>
          <a:xfrm>
            <a:off x="9950413" y="4180800"/>
            <a:ext cx="13516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srgbClr val="002060"/>
                </a:solidFill>
              </a:rPr>
              <a:t>47%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654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THREE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研究方法</a:t>
            </a:r>
          </a:p>
        </p:txBody>
      </p:sp>
      <p:sp>
        <p:nvSpPr>
          <p:cNvPr id="5" name="矩形 4"/>
          <p:cNvSpPr/>
          <p:nvPr/>
        </p:nvSpPr>
        <p:spPr>
          <a:xfrm>
            <a:off x="993305" y="98527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911225" y="1461980"/>
            <a:ext cx="7193779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11225" y="898396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5" name="图表 14"/>
          <p:cNvGraphicFramePr/>
          <p:nvPr/>
        </p:nvGraphicFramePr>
        <p:xfrm>
          <a:off x="768350" y="3048000"/>
          <a:ext cx="7213600" cy="358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矩形 15"/>
          <p:cNvSpPr/>
          <p:nvPr/>
        </p:nvSpPr>
        <p:spPr>
          <a:xfrm>
            <a:off x="911225" y="2114466"/>
            <a:ext cx="7193779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FOUR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技术实现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572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FOUR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分析讨论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1225" y="1322998"/>
            <a:ext cx="3316750" cy="32934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7625" y="1322998"/>
            <a:ext cx="3316750" cy="32934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64025" y="1322998"/>
            <a:ext cx="3316750" cy="329345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923717" y="715883"/>
            <a:ext cx="2300757" cy="509896"/>
            <a:chOff x="888096" y="1000203"/>
            <a:chExt cx="4259825" cy="944066"/>
          </a:xfrm>
        </p:grpSpPr>
        <p:sp>
          <p:nvSpPr>
            <p:cNvPr id="18" name="矩形 1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437625" y="715883"/>
            <a:ext cx="2300757" cy="509896"/>
            <a:chOff x="888096" y="1000203"/>
            <a:chExt cx="4259825" cy="944066"/>
          </a:xfrm>
        </p:grpSpPr>
        <p:sp>
          <p:nvSpPr>
            <p:cNvPr id="25" name="矩形 2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964025" y="715883"/>
            <a:ext cx="2300757" cy="509896"/>
            <a:chOff x="888096" y="1000203"/>
            <a:chExt cx="4259825" cy="944066"/>
          </a:xfrm>
        </p:grpSpPr>
        <p:sp>
          <p:nvSpPr>
            <p:cNvPr id="38" name="矩形 3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1001873" y="79125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4568532" y="79125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45" name="矩形 44"/>
          <p:cNvSpPr/>
          <p:nvPr/>
        </p:nvSpPr>
        <p:spPr>
          <a:xfrm>
            <a:off x="8094932" y="79125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911226" y="4713585"/>
            <a:ext cx="331675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47" name="矩形 46"/>
          <p:cNvSpPr/>
          <p:nvPr/>
        </p:nvSpPr>
        <p:spPr>
          <a:xfrm>
            <a:off x="4437625" y="4713585"/>
            <a:ext cx="331675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48" name="矩形 47"/>
          <p:cNvSpPr/>
          <p:nvPr/>
        </p:nvSpPr>
        <p:spPr>
          <a:xfrm>
            <a:off x="7964024" y="4713585"/>
            <a:ext cx="331675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34225" y="832585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latin typeface="+mj-lt"/>
              </a:rPr>
              <a:t>目录</a:t>
            </a:r>
            <a:endParaRPr lang="en-US" altLang="zh-CN" sz="60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CONTENT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26712" y="3991827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85256" y="3991827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09062" y="3991827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43140" y="3991827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62732" y="3991827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125106" y="3991827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412" y="3527070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选题背景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80859" y="3527070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任务要求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284703" y="3527070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方案设计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31799" y="3527070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技术实现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4173" y="3527070"/>
            <a:ext cx="1751798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dirty="0">
                <a:latin typeface="+mj-lt"/>
                <a:ea typeface="微软雅黑" panose="020B0503020204020204" charset="-122"/>
              </a:rPr>
              <a:t>成果展示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56547" y="3499370"/>
            <a:ext cx="175179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参考文献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4467111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522373" y="4467111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82923" y="4467111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245297" y="4467111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107671" y="4467111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970045" y="4467111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572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FOUR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分析讨论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13079" y="2538042"/>
            <a:ext cx="146119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1623" y="2538042"/>
            <a:ext cx="1587032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5429" y="2538042"/>
            <a:ext cx="1712161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2385" y="4087442"/>
            <a:ext cx="140510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1977" y="4087442"/>
            <a:ext cx="1214679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24351" y="4087442"/>
            <a:ext cx="1221273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86829" y="20732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86276" y="20732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090120" y="20732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350094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12468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074842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3448190" y="301332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08740" y="301332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69290" y="301332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444542" y="456272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06916" y="456272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69290" y="456272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FIVE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成果展示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05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FIVE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主要结论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1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568825" y="432404"/>
            <a:ext cx="7365281" cy="532453"/>
            <a:chOff x="4568825" y="432404"/>
            <a:chExt cx="7365281" cy="532453"/>
          </a:xfrm>
        </p:grpSpPr>
        <p:sp>
          <p:nvSpPr>
            <p:cNvPr id="23" name="矩形 22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568825" y="1520240"/>
            <a:ext cx="7365281" cy="532453"/>
            <a:chOff x="4568825" y="432404"/>
            <a:chExt cx="7365281" cy="532453"/>
          </a:xfrm>
        </p:grpSpPr>
        <p:sp>
          <p:nvSpPr>
            <p:cNvPr id="80" name="矩形 79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矩形 81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568825" y="2625613"/>
            <a:ext cx="7365281" cy="532453"/>
            <a:chOff x="4568825" y="432404"/>
            <a:chExt cx="7365281" cy="532453"/>
          </a:xfrm>
        </p:grpSpPr>
        <p:sp>
          <p:nvSpPr>
            <p:cNvPr id="89" name="矩形 88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568825" y="3721573"/>
            <a:ext cx="7365281" cy="532453"/>
            <a:chOff x="4568825" y="432404"/>
            <a:chExt cx="7365281" cy="532453"/>
          </a:xfrm>
        </p:grpSpPr>
        <p:sp>
          <p:nvSpPr>
            <p:cNvPr id="98" name="矩形 97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4568825" y="4809201"/>
            <a:ext cx="7365281" cy="532453"/>
            <a:chOff x="4568825" y="432404"/>
            <a:chExt cx="7365281" cy="532453"/>
          </a:xfrm>
        </p:grpSpPr>
        <p:sp>
          <p:nvSpPr>
            <p:cNvPr id="107" name="矩形 106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568825" y="5889038"/>
            <a:ext cx="7365281" cy="532453"/>
            <a:chOff x="4568825" y="432404"/>
            <a:chExt cx="7365281" cy="532453"/>
          </a:xfrm>
        </p:grpSpPr>
        <p:sp>
          <p:nvSpPr>
            <p:cNvPr id="116" name="矩形 115"/>
            <p:cNvSpPr/>
            <p:nvPr/>
          </p:nvSpPr>
          <p:spPr>
            <a:xfrm>
              <a:off x="6961426" y="432404"/>
              <a:ext cx="4972680" cy="532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8-14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号字，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1.3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倍字间距。</a:t>
              </a: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4568825" y="438589"/>
              <a:ext cx="2300757" cy="509896"/>
              <a:chOff x="888096" y="1000203"/>
              <a:chExt cx="4259825" cy="944066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4677733" y="5139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点击此处添加标题</a:t>
              </a: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4007126" y="43425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4013200" y="15240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4013200" y="26162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4013200" y="37084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4013200" y="48006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4013200" y="58928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05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FIVE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主要结论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结论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88594" y="1487746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219501" y="15631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137421" y="2039830"/>
            <a:ext cx="29456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88594" y="3837270"/>
            <a:ext cx="2300757" cy="509896"/>
            <a:chOff x="888096" y="1000203"/>
            <a:chExt cx="4259825" cy="944066"/>
          </a:xfrm>
        </p:grpSpPr>
        <p:sp>
          <p:nvSpPr>
            <p:cNvPr id="16" name="矩形 1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219501" y="39126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1137421" y="4389354"/>
            <a:ext cx="29456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036927" y="1487746"/>
            <a:ext cx="2300757" cy="509896"/>
            <a:chOff x="888096" y="1000203"/>
            <a:chExt cx="4259825" cy="944066"/>
          </a:xfrm>
        </p:grpSpPr>
        <p:sp>
          <p:nvSpPr>
            <p:cNvPr id="24" name="矩形 2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9167834" y="15631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392055" y="2039830"/>
            <a:ext cx="29456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997376" y="3837270"/>
            <a:ext cx="2300757" cy="509896"/>
            <a:chOff x="888096" y="1000203"/>
            <a:chExt cx="4259825" cy="944066"/>
          </a:xfrm>
        </p:grpSpPr>
        <p:sp>
          <p:nvSpPr>
            <p:cNvPr id="32" name="矩形 3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9128283" y="39126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点击此处添加标题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8392055" y="4389354"/>
            <a:ext cx="294562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SIX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参考文献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278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SIX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参考文献</a:t>
            </a:r>
          </a:p>
        </p:txBody>
      </p:sp>
      <p:sp>
        <p:nvSpPr>
          <p:cNvPr id="5" name="矩形 4"/>
          <p:cNvSpPr/>
          <p:nvPr/>
        </p:nvSpPr>
        <p:spPr>
          <a:xfrm>
            <a:off x="911225" y="575452"/>
            <a:ext cx="10438801" cy="581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期刊类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专著类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报纸类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论文集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学位论文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[D].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出版地：保存者，出版年份：起始页码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研究报告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[R].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条例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颁布单位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条例名称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发布日期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译著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原著作者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译者，译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72703" y="1883659"/>
            <a:ext cx="46987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/>
              <a:t>谢谢观看</a:t>
            </a:r>
            <a:endParaRPr lang="en-US" altLang="zh-CN" sz="8800" b="1" dirty="0"/>
          </a:p>
        </p:txBody>
      </p:sp>
      <p:sp>
        <p:nvSpPr>
          <p:cNvPr id="7" name="矩形 6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  <p:sp>
        <p:nvSpPr>
          <p:cNvPr id="13" name="矩形 12"/>
          <p:cNvSpPr/>
          <p:nvPr/>
        </p:nvSpPr>
        <p:spPr>
          <a:xfrm>
            <a:off x="3107267" y="3330209"/>
            <a:ext cx="2683933" cy="54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答辩人：孟嵩淼</a:t>
            </a:r>
            <a:endParaRPr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27264" y="3330209"/>
            <a:ext cx="2683933" cy="54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答辩时间：</a:t>
            </a:r>
            <a:r>
              <a:rPr lang="en-US" altLang="zh-CN" sz="1400" b="1" dirty="0">
                <a:solidFill>
                  <a:schemeClr val="tx1"/>
                </a:solidFill>
              </a:rPr>
              <a:t>2020</a:t>
            </a:r>
            <a:r>
              <a:rPr lang="zh-CN" altLang="en-US" sz="1400" b="1" dirty="0">
                <a:solidFill>
                  <a:schemeClr val="tx1"/>
                </a:solidFill>
              </a:rPr>
              <a:t>年</a:t>
            </a:r>
            <a:endParaRPr lang="en-US" altLang="zh-CN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sz="4400" b="1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sz="4400" b="1" dirty="0">
                <a:latin typeface="+mj-lt"/>
                <a:ea typeface="微软雅黑" panose="020B0503020204020204" charset="-122"/>
              </a:rPr>
              <a:t>ONE</a:t>
            </a:r>
            <a:endParaRPr lang="zh-CN" altLang="en-US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155382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闪存的大规模使用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2316612"/>
            <a:ext cx="6550312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闪存是一种非易失性存储器，断电之后数据也不会丢失。其基本存储单元（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Cell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）是一种类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NMOS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的双层浮栅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管。这种科技主要用于一般性数据存储，以及在计算机与其他数字产品间交换传输数据，如储存卡、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盘和固态硬盘。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FDFFD9-1220-425B-A0F2-A9DE33FF2941}"/>
              </a:ext>
            </a:extLst>
          </p:cNvPr>
          <p:cNvSpPr/>
          <p:nvPr/>
        </p:nvSpPr>
        <p:spPr>
          <a:xfrm>
            <a:off x="910633" y="3814266"/>
            <a:ext cx="6550312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近年来，闪存因其高性能、低功耗等特点，逐渐替代磁记录成为主流存储器件。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B78BF1-8256-49E4-8E6F-A0DA8B46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3" y="5026790"/>
            <a:ext cx="1440000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E67D95-7F53-4BDD-81AD-5CEEBF388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42" y="5026790"/>
            <a:ext cx="2283638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22DE67D-7F03-4111-8183-8F4E0F1AD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289" y="5091882"/>
            <a:ext cx="1951515" cy="14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155382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闪存的可靠性研究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2316612"/>
            <a:ext cx="6550312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基于闪存的固态硬盘在数据存储市场广泛地受到欢迎，但底层的存储介质闪存却变得越来越不可靠。存储在闪存中的数据受到复杂的干扰条件而产生比特错误，深入理解其错误特性是闪存存储可靠性优化的基础。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FDFFD9-1220-425B-A0F2-A9DE33FF2941}"/>
              </a:ext>
            </a:extLst>
          </p:cNvPr>
          <p:cNvSpPr/>
          <p:nvPr/>
        </p:nvSpPr>
        <p:spPr>
          <a:xfrm>
            <a:off x="910633" y="3909516"/>
            <a:ext cx="6550312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闪存在运行过程中所产生的比特错误受到多种干扰条件的影响，如编程与擦除操作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(Program / Erase, P/E)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，保存时间，读写干扰等。</a:t>
            </a:r>
          </a:p>
        </p:txBody>
      </p:sp>
    </p:spTree>
    <p:extLst>
      <p:ext uri="{BB962C8B-B14F-4D97-AF65-F5344CB8AC3E}">
        <p14:creationId xmlns:p14="http://schemas.microsoft.com/office/powerpoint/2010/main" val="98215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1553824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闪存测试面临的问题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2316612"/>
            <a:ext cx="6550312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闪存错误特性的采集往往基于真实的闪存测试平台，覆盖测试所有干扰条件组合，需要极高时间和空间开销。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FDFFD9-1220-425B-A0F2-A9DE33FF2941}"/>
              </a:ext>
            </a:extLst>
          </p:cNvPr>
          <p:cNvSpPr/>
          <p:nvPr/>
        </p:nvSpPr>
        <p:spPr>
          <a:xfrm>
            <a:off x="910633" y="3293181"/>
            <a:ext cx="6550312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P/E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周期测试需要模拟真实用户的数据磨损进度，设置合理的间隔时间，导致测试时间成本很高；数据保存时间的测试本身也很耗时，通常需要高温加速；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76A23-1E6B-4B06-A047-BBF96B0A8747}"/>
              </a:ext>
            </a:extLst>
          </p:cNvPr>
          <p:cNvSpPr/>
          <p:nvPr/>
        </p:nvSpPr>
        <p:spPr>
          <a:xfrm>
            <a:off x="910633" y="4629849"/>
            <a:ext cx="6550312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对不同测试条件进行组合将会导致条件组合数暴增，给测试与数据收集工作带来困难。</a:t>
            </a:r>
          </a:p>
        </p:txBody>
      </p:sp>
    </p:spTree>
    <p:extLst>
      <p:ext uri="{BB962C8B-B14F-4D97-AF65-F5344CB8AC3E}">
        <p14:creationId xmlns:p14="http://schemas.microsoft.com/office/powerpoint/2010/main" val="16009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任务要求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学校名称：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155382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研究内容和意义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2305644"/>
            <a:ext cx="6550312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本课题将基于生成对抗网络设计并实现一个闪存仿真器，用以仿真闪存的性能、可靠性等行为，支持不同干扰特性定量组合的闪存数据生成。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DF9500-7A96-4209-9CDC-98D293F40A88}"/>
              </a:ext>
            </a:extLst>
          </p:cNvPr>
          <p:cNvSpPr/>
          <p:nvPr/>
        </p:nvSpPr>
        <p:spPr>
          <a:xfrm>
            <a:off x="910633" y="3671800"/>
            <a:ext cx="6550312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研究该课题的直接意义在于，它可以对不同测试条件进行定量组合，生成可媲美测试数据的结果，大大降低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闪存测试的时间成本和空间成本。</a:t>
            </a:r>
          </a:p>
        </p:txBody>
      </p:sp>
    </p:spTree>
    <p:extLst>
      <p:ext uri="{BB962C8B-B14F-4D97-AF65-F5344CB8AC3E}">
        <p14:creationId xmlns:p14="http://schemas.microsoft.com/office/powerpoint/2010/main" val="13114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243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910633" y="155382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具体问题分析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910633" y="2305644"/>
            <a:ext cx="6550312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实现一个闪存错误率仿真器，它可以从真实数据中学习闪存错误特性；当以一定的条件组合输入仿真器后可产生媲美真实数据的生成数据。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AD1BA-E852-41EB-AB8A-73DB25B6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6" y="3629026"/>
            <a:ext cx="8396635" cy="27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 (26)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</TotalTime>
  <Words>1891</Words>
  <Application>Microsoft Office PowerPoint</Application>
  <PresentationFormat>宽屏</PresentationFormat>
  <Paragraphs>191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微软雅黑 Light</vt:lpstr>
      <vt:lpstr>Arial</vt:lpstr>
      <vt:lpstr>Calibri</vt:lpstr>
      <vt:lpstr>Segoe UI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嵩淼 孟</cp:lastModifiedBy>
  <cp:revision>86</cp:revision>
  <dcterms:created xsi:type="dcterms:W3CDTF">2015-08-18T02:51:00Z</dcterms:created>
  <dcterms:modified xsi:type="dcterms:W3CDTF">2020-05-12T03:30:00Z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